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58" r:id="rId4"/>
    <p:sldId id="259" r:id="rId5"/>
    <p:sldId id="260" r:id="rId6"/>
    <p:sldId id="261" r:id="rId7"/>
    <p:sldId id="262" r:id="rId8"/>
    <p:sldId id="263" r:id="rId9"/>
    <p:sldId id="265" r:id="rId10"/>
    <p:sldId id="267" r:id="rId11"/>
    <p:sldId id="264" r:id="rId12"/>
    <p:sldId id="268" r:id="rId13"/>
    <p:sldId id="269" r:id="rId14"/>
    <p:sldId id="270" r:id="rId15"/>
    <p:sldId id="271" r:id="rId16"/>
    <p:sldId id="273" r:id="rId17"/>
    <p:sldId id="272" r:id="rId18"/>
    <p:sldId id="274" r:id="rId19"/>
    <p:sldId id="266" r:id="rId20"/>
    <p:sldId id="275" r:id="rId21"/>
    <p:sldId id="277" r:id="rId22"/>
    <p:sldId id="276"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57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A5EED3-3D2A-46E0-8F08-7DA0C02539DB}" type="datetimeFigureOut">
              <a:rPr lang="en-CA" smtClean="0"/>
              <a:t>2016-09-22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B7D9B6A-6CE3-4535-BCCD-FD2FB695DB21}"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668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A5EED3-3D2A-46E0-8F08-7DA0C02539DB}" type="datetimeFigureOut">
              <a:rPr lang="en-CA" smtClean="0"/>
              <a:t>2016-09-22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1001185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A5EED3-3D2A-46E0-8F08-7DA0C02539DB}" type="datetimeFigureOut">
              <a:rPr lang="en-CA" smtClean="0"/>
              <a:t>2016-09-22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4197346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A5EED3-3D2A-46E0-8F08-7DA0C02539DB}" type="datetimeFigureOut">
              <a:rPr lang="en-CA" smtClean="0"/>
              <a:t>2016-09-22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3707301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A5EED3-3D2A-46E0-8F08-7DA0C02539DB}" type="datetimeFigureOut">
              <a:rPr lang="en-CA" smtClean="0"/>
              <a:t>2016-09-22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B7D9B6A-6CE3-4535-BCCD-FD2FB695DB21}" type="slidenum">
              <a:rPr lang="en-CA" smtClean="0"/>
              <a:t>‹#›</a:t>
            </a:fld>
            <a:endParaRPr lang="en-CA"/>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5501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A5EED3-3D2A-46E0-8F08-7DA0C02539DB}" type="datetimeFigureOut">
              <a:rPr lang="en-CA" smtClean="0"/>
              <a:t>2016-09-22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4014844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A5EED3-3D2A-46E0-8F08-7DA0C02539DB}" type="datetimeFigureOut">
              <a:rPr lang="en-CA" smtClean="0"/>
              <a:t>2016-09-22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903628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A5EED3-3D2A-46E0-8F08-7DA0C02539DB}" type="datetimeFigureOut">
              <a:rPr lang="en-CA" smtClean="0"/>
              <a:t>2016-09-22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3381231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7A5EED3-3D2A-46E0-8F08-7DA0C02539DB}" type="datetimeFigureOut">
              <a:rPr lang="en-CA" smtClean="0"/>
              <a:t>2016-09-22</a:t>
            </a:fld>
            <a:endParaRPr lang="en-CA"/>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CA"/>
          </a:p>
        </p:txBody>
      </p:sp>
      <p:sp>
        <p:nvSpPr>
          <p:cNvPr id="9" name="Slide Number Placeholder 8"/>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1708730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7A5EED3-3D2A-46E0-8F08-7DA0C02539DB}" type="datetimeFigureOut">
              <a:rPr lang="en-CA" smtClean="0"/>
              <a:t>2016-09-22</a:t>
            </a:fld>
            <a:endParaRPr lang="en-CA"/>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CA"/>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B7D9B6A-6CE3-4535-BCCD-FD2FB695DB21}" type="slidenum">
              <a:rPr lang="en-CA" smtClean="0"/>
              <a:t>‹#›</a:t>
            </a:fld>
            <a:endParaRPr lang="en-CA"/>
          </a:p>
        </p:txBody>
      </p:sp>
    </p:spTree>
    <p:extLst>
      <p:ext uri="{BB962C8B-B14F-4D97-AF65-F5344CB8AC3E}">
        <p14:creationId xmlns:p14="http://schemas.microsoft.com/office/powerpoint/2010/main" val="2354998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A5EED3-3D2A-46E0-8F08-7DA0C02539DB}" type="datetimeFigureOut">
              <a:rPr lang="en-CA" smtClean="0"/>
              <a:t>2016-09-22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B7D9B6A-6CE3-4535-BCCD-FD2FB695DB21}" type="slidenum">
              <a:rPr lang="en-CA" smtClean="0"/>
              <a:t>‹#›</a:t>
            </a:fld>
            <a:endParaRPr lang="en-CA"/>
          </a:p>
        </p:txBody>
      </p:sp>
    </p:spTree>
    <p:extLst>
      <p:ext uri="{BB962C8B-B14F-4D97-AF65-F5344CB8AC3E}">
        <p14:creationId xmlns:p14="http://schemas.microsoft.com/office/powerpoint/2010/main" val="3043949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7A5EED3-3D2A-46E0-8F08-7DA0C02539DB}" type="datetimeFigureOut">
              <a:rPr lang="en-CA" smtClean="0"/>
              <a:t>2016-09-22</a:t>
            </a:fld>
            <a:endParaRPr lang="en-CA"/>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CA"/>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B7D9B6A-6CE3-4535-BCCD-FD2FB695DB21}" type="slidenum">
              <a:rPr lang="en-CA" smtClean="0"/>
              <a:t>‹#›</a:t>
            </a:fld>
            <a:endParaRPr lang="en-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50436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ciencenews.org/article/scientists-watch-bacteria-evolve-antibiotic-resistance"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youtube.com/watch?v=QbVlScV3lLQ"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Antibacterial resistance</a:t>
            </a:r>
            <a:endParaRPr lang="en-CA" dirty="0"/>
          </a:p>
        </p:txBody>
      </p:sp>
      <p:sp>
        <p:nvSpPr>
          <p:cNvPr id="3" name="Content Placeholder 2"/>
          <p:cNvSpPr>
            <a:spLocks noGrp="1"/>
          </p:cNvSpPr>
          <p:nvPr>
            <p:ph idx="1"/>
          </p:nvPr>
        </p:nvSpPr>
        <p:spPr/>
        <p:txBody>
          <a:bodyPr/>
          <a:lstStyle/>
          <a:p>
            <a:r>
              <a:rPr lang="en-CA" dirty="0">
                <a:hlinkClick r:id="rId2"/>
              </a:rPr>
              <a:t>https://</a:t>
            </a:r>
            <a:r>
              <a:rPr lang="en-CA" dirty="0" smtClean="0">
                <a:hlinkClick r:id="rId2"/>
              </a:rPr>
              <a:t>www.sciencenews.org/article/scientists-watch-bacteria-evolve-antibiotic-resistance</a:t>
            </a:r>
            <a:endParaRPr lang="en-CA" dirty="0" smtClean="0"/>
          </a:p>
          <a:p>
            <a:endParaRPr lang="en-CA" dirty="0"/>
          </a:p>
        </p:txBody>
      </p:sp>
    </p:spTree>
    <p:extLst>
      <p:ext uri="{BB962C8B-B14F-4D97-AF65-F5344CB8AC3E}">
        <p14:creationId xmlns:p14="http://schemas.microsoft.com/office/powerpoint/2010/main" val="30681004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Carbon in water</a:t>
            </a:r>
            <a:endParaRPr lang="en-CA" dirty="0"/>
          </a:p>
        </p:txBody>
      </p:sp>
      <p:sp>
        <p:nvSpPr>
          <p:cNvPr id="3" name="Content Placeholder 2"/>
          <p:cNvSpPr>
            <a:spLocks noGrp="1"/>
          </p:cNvSpPr>
          <p:nvPr>
            <p:ph idx="1"/>
          </p:nvPr>
        </p:nvSpPr>
        <p:spPr/>
        <p:txBody>
          <a:bodyPr>
            <a:normAutofit/>
          </a:bodyPr>
          <a:lstStyle/>
          <a:p>
            <a:r>
              <a:rPr lang="en-CA" sz="3200" dirty="0" smtClean="0"/>
              <a:t>C02 diffuses into water and is used by autotrophs to produce organic compounds (sugar, lipids, proteins) and calcium carbonate. </a:t>
            </a:r>
          </a:p>
          <a:p>
            <a:r>
              <a:rPr lang="en-CA" sz="2400" dirty="0" smtClean="0"/>
              <a:t>Step 1.</a:t>
            </a:r>
            <a:endParaRPr lang="en-CA" sz="2400" dirty="0"/>
          </a:p>
          <a:p>
            <a:r>
              <a:rPr lang="en-CA" dirty="0" smtClean="0"/>
              <a:t> </a:t>
            </a:r>
            <a:endParaRPr lang="en-CA" sz="2800" dirty="0" smtClean="0"/>
          </a:p>
          <a:p>
            <a:r>
              <a:rPr lang="en-CA" sz="2400" dirty="0" smtClean="0"/>
              <a:t>Step 2</a:t>
            </a:r>
            <a:r>
              <a:rPr lang="en-CA" sz="2800" dirty="0" smtClean="0"/>
              <a:t>.</a:t>
            </a:r>
          </a:p>
          <a:p>
            <a:endParaRPr lang="en-CA" sz="2800" dirty="0"/>
          </a:p>
          <a:p>
            <a:r>
              <a:rPr lang="en-CA" sz="2400" dirty="0" smtClean="0"/>
              <a:t>                                      H</a:t>
            </a:r>
            <a:r>
              <a:rPr lang="en-CA" sz="2400" baseline="30000" dirty="0"/>
              <a:t>+</a:t>
            </a:r>
            <a:r>
              <a:rPr lang="en-CA" sz="2200" dirty="0" smtClean="0"/>
              <a:t>  (increases pH of water, so more </a:t>
            </a:r>
            <a:r>
              <a:rPr lang="en-CA" sz="2400" dirty="0" smtClean="0"/>
              <a:t>CO</a:t>
            </a:r>
            <a:r>
              <a:rPr lang="en-CA" sz="2400" baseline="-25000" dirty="0" smtClean="0"/>
              <a:t>2</a:t>
            </a:r>
            <a:r>
              <a:rPr lang="en-CA" sz="2200" dirty="0"/>
              <a:t> </a:t>
            </a:r>
            <a:r>
              <a:rPr lang="en-CA" sz="2200" dirty="0" smtClean="0"/>
              <a:t>in the air = ?) </a:t>
            </a:r>
            <a:endParaRPr lang="en-CA" dirty="0" smtClean="0"/>
          </a:p>
        </p:txBody>
      </p:sp>
      <p:pic>
        <p:nvPicPr>
          <p:cNvPr id="4" name="Picture 3"/>
          <p:cNvPicPr>
            <a:picLocks noChangeAspect="1"/>
          </p:cNvPicPr>
          <p:nvPr/>
        </p:nvPicPr>
        <p:blipFill rotWithShape="1">
          <a:blip r:embed="rId2"/>
          <a:srcRect l="22305" t="50142" r="44504" b="43049"/>
          <a:stretch/>
        </p:blipFill>
        <p:spPr>
          <a:xfrm>
            <a:off x="1097280" y="3728622"/>
            <a:ext cx="4248697" cy="490236"/>
          </a:xfrm>
          <a:prstGeom prst="rect">
            <a:avLst/>
          </a:prstGeom>
        </p:spPr>
      </p:pic>
      <p:pic>
        <p:nvPicPr>
          <p:cNvPr id="5" name="Picture 4"/>
          <p:cNvPicPr>
            <a:picLocks noChangeAspect="1"/>
          </p:cNvPicPr>
          <p:nvPr/>
        </p:nvPicPr>
        <p:blipFill rotWithShape="1">
          <a:blip r:embed="rId2"/>
          <a:srcRect l="18693" t="55826" r="45361" b="36486"/>
          <a:stretch/>
        </p:blipFill>
        <p:spPr>
          <a:xfrm>
            <a:off x="970471" y="4827639"/>
            <a:ext cx="5160074" cy="620760"/>
          </a:xfrm>
          <a:prstGeom prst="rect">
            <a:avLst/>
          </a:prstGeom>
        </p:spPr>
      </p:pic>
    </p:spTree>
    <p:extLst>
      <p:ext uri="{BB962C8B-B14F-4D97-AF65-F5344CB8AC3E}">
        <p14:creationId xmlns:p14="http://schemas.microsoft.com/office/powerpoint/2010/main" val="32338779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In </a:t>
            </a:r>
            <a:r>
              <a:rPr lang="en-CA" dirty="0"/>
              <a:t>aquatic ecosystems carbon is present as dissolved carbon </a:t>
            </a:r>
            <a:r>
              <a:rPr lang="en-CA" dirty="0" smtClean="0"/>
              <a:t>dioxide, hydrogen </a:t>
            </a:r>
            <a:r>
              <a:rPr lang="en-CA" dirty="0"/>
              <a:t>carbonate </a:t>
            </a:r>
            <a:r>
              <a:rPr lang="en-CA" dirty="0" smtClean="0"/>
              <a:t>ions and calcium carbonate</a:t>
            </a:r>
            <a:endParaRPr lang="en-CA" dirty="0"/>
          </a:p>
        </p:txBody>
      </p:sp>
      <p:pic>
        <p:nvPicPr>
          <p:cNvPr id="7" name="Content Placeholder 6"/>
          <p:cNvPicPr>
            <a:picLocks noGrp="1" noChangeAspect="1"/>
          </p:cNvPicPr>
          <p:nvPr>
            <p:ph idx="1"/>
          </p:nvPr>
        </p:nvPicPr>
        <p:blipFill rotWithShape="1">
          <a:blip r:embed="rId2"/>
          <a:srcRect l="61741" t="46050" r="4497" b="14617"/>
          <a:stretch/>
        </p:blipFill>
        <p:spPr>
          <a:xfrm>
            <a:off x="8205934" y="2249115"/>
            <a:ext cx="2414428" cy="1582221"/>
          </a:xfrm>
          <a:prstGeom prst="rect">
            <a:avLst/>
          </a:prstGeom>
        </p:spPr>
      </p:pic>
      <p:pic>
        <p:nvPicPr>
          <p:cNvPr id="8" name="Picture 7"/>
          <p:cNvPicPr>
            <a:picLocks noChangeAspect="1"/>
          </p:cNvPicPr>
          <p:nvPr/>
        </p:nvPicPr>
        <p:blipFill rotWithShape="1">
          <a:blip r:embed="rId2"/>
          <a:srcRect l="18771" t="53158" r="46053" b="35146"/>
          <a:stretch/>
        </p:blipFill>
        <p:spPr>
          <a:xfrm>
            <a:off x="1267325" y="2663559"/>
            <a:ext cx="6243708" cy="1167777"/>
          </a:xfrm>
          <a:prstGeom prst="rect">
            <a:avLst/>
          </a:prstGeom>
        </p:spPr>
      </p:pic>
      <p:pic>
        <p:nvPicPr>
          <p:cNvPr id="9" name="Picture 8"/>
          <p:cNvPicPr>
            <a:picLocks noChangeAspect="1"/>
          </p:cNvPicPr>
          <p:nvPr/>
        </p:nvPicPr>
        <p:blipFill rotWithShape="1">
          <a:blip r:embed="rId3"/>
          <a:srcRect l="27632" t="68596" r="43771" b="24854"/>
          <a:stretch/>
        </p:blipFill>
        <p:spPr>
          <a:xfrm>
            <a:off x="1846445" y="4757535"/>
            <a:ext cx="5229726" cy="673768"/>
          </a:xfrm>
          <a:prstGeom prst="rect">
            <a:avLst/>
          </a:prstGeom>
        </p:spPr>
      </p:pic>
      <p:sp>
        <p:nvSpPr>
          <p:cNvPr id="11" name="TextBox 10"/>
          <p:cNvSpPr txBox="1"/>
          <p:nvPr/>
        </p:nvSpPr>
        <p:spPr>
          <a:xfrm>
            <a:off x="2586182" y="2249115"/>
            <a:ext cx="1349152" cy="369332"/>
          </a:xfrm>
          <a:prstGeom prst="rect">
            <a:avLst/>
          </a:prstGeom>
          <a:noFill/>
        </p:spPr>
        <p:txBody>
          <a:bodyPr wrap="none" rtlCol="0">
            <a:spAutoFit/>
          </a:bodyPr>
          <a:lstStyle/>
          <a:p>
            <a:r>
              <a:rPr lang="en-CA" dirty="0" smtClean="0"/>
              <a:t>Step 1 and 2</a:t>
            </a:r>
            <a:endParaRPr lang="en-CA" dirty="0"/>
          </a:p>
        </p:txBody>
      </p:sp>
      <p:sp>
        <p:nvSpPr>
          <p:cNvPr id="12" name="TextBox 11"/>
          <p:cNvSpPr txBox="1"/>
          <p:nvPr/>
        </p:nvSpPr>
        <p:spPr>
          <a:xfrm>
            <a:off x="3097367" y="4007399"/>
            <a:ext cx="882678" cy="369332"/>
          </a:xfrm>
          <a:prstGeom prst="rect">
            <a:avLst/>
          </a:prstGeom>
          <a:noFill/>
        </p:spPr>
        <p:txBody>
          <a:bodyPr wrap="none" rtlCol="0">
            <a:spAutoFit/>
          </a:bodyPr>
          <a:lstStyle/>
          <a:p>
            <a:r>
              <a:rPr lang="en-CA" dirty="0" smtClean="0"/>
              <a:t>Step 3. </a:t>
            </a:r>
            <a:endParaRPr lang="en-CA" dirty="0"/>
          </a:p>
        </p:txBody>
      </p:sp>
      <p:sp>
        <p:nvSpPr>
          <p:cNvPr id="4" name="TextBox 3"/>
          <p:cNvSpPr txBox="1"/>
          <p:nvPr/>
        </p:nvSpPr>
        <p:spPr>
          <a:xfrm>
            <a:off x="3889869" y="5627441"/>
            <a:ext cx="2236611" cy="369332"/>
          </a:xfrm>
          <a:prstGeom prst="rect">
            <a:avLst/>
          </a:prstGeom>
          <a:noFill/>
        </p:spPr>
        <p:txBody>
          <a:bodyPr wrap="square" rtlCol="0">
            <a:spAutoFit/>
          </a:bodyPr>
          <a:lstStyle/>
          <a:p>
            <a:r>
              <a:rPr lang="en-CA" dirty="0" smtClean="0"/>
              <a:t>Calcium carbonate</a:t>
            </a:r>
            <a:endParaRPr lang="en-CA" dirty="0"/>
          </a:p>
        </p:txBody>
      </p:sp>
      <p:cxnSp>
        <p:nvCxnSpPr>
          <p:cNvPr id="6" name="Straight Arrow Connector 5"/>
          <p:cNvCxnSpPr/>
          <p:nvPr/>
        </p:nvCxnSpPr>
        <p:spPr>
          <a:xfrm flipH="1" flipV="1">
            <a:off x="4982231" y="5335949"/>
            <a:ext cx="1" cy="38684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964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Polyps: reef makers</a:t>
            </a:r>
            <a:endParaRPr lang="en-CA" dirty="0"/>
          </a:p>
        </p:txBody>
      </p:sp>
      <p:sp>
        <p:nvSpPr>
          <p:cNvPr id="4" name="Content Placeholder 3"/>
          <p:cNvSpPr>
            <a:spLocks noGrp="1"/>
          </p:cNvSpPr>
          <p:nvPr>
            <p:ph sz="half" idx="1"/>
          </p:nvPr>
        </p:nvSpPr>
        <p:spPr/>
        <p:txBody>
          <a:bodyPr/>
          <a:lstStyle/>
          <a:p>
            <a:r>
              <a:rPr lang="en-CA" dirty="0"/>
              <a:t>These small marine animals, (individual organisms are called polyps), produce a hard skeleton made of calcium </a:t>
            </a:r>
            <a:r>
              <a:rPr lang="en-CA" dirty="0" smtClean="0"/>
              <a:t>carbonate, where do they get the Carbon?</a:t>
            </a:r>
            <a:endParaRPr lang="en-CA" dirty="0"/>
          </a:p>
          <a:p>
            <a:r>
              <a:rPr lang="en-CA" dirty="0" smtClean="0"/>
              <a:t>Step 3.</a:t>
            </a:r>
            <a:endParaRPr lang="en-CA" dirty="0"/>
          </a:p>
        </p:txBody>
      </p:sp>
      <p:pic>
        <p:nvPicPr>
          <p:cNvPr id="7170" name="Picture 2" descr="https://thumbs.dreamstime.com/z/coral-anatomy-vector-diagram-structure-polyp-polyps-tend-to-live-colonies-form-building-blocks-reef-36203292.jpg"/>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8691"/>
          <a:stretch/>
        </p:blipFill>
        <p:spPr bwMode="auto">
          <a:xfrm>
            <a:off x="6534767" y="1737360"/>
            <a:ext cx="5431681" cy="41317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3"/>
          <a:srcRect l="27632" t="68596" r="43771" b="24854"/>
          <a:stretch/>
        </p:blipFill>
        <p:spPr>
          <a:xfrm>
            <a:off x="1201161" y="3803227"/>
            <a:ext cx="5229726" cy="673768"/>
          </a:xfrm>
          <a:prstGeom prst="rect">
            <a:avLst/>
          </a:prstGeom>
        </p:spPr>
      </p:pic>
    </p:spTree>
    <p:extLst>
      <p:ext uri="{BB962C8B-B14F-4D97-AF65-F5344CB8AC3E}">
        <p14:creationId xmlns:p14="http://schemas.microsoft.com/office/powerpoint/2010/main" val="13941302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Polyps: reef makers</a:t>
            </a:r>
            <a:endParaRPr lang="en-CA" dirty="0"/>
          </a:p>
        </p:txBody>
      </p:sp>
      <p:sp>
        <p:nvSpPr>
          <p:cNvPr id="4" name="Content Placeholder 3"/>
          <p:cNvSpPr>
            <a:spLocks noGrp="1"/>
          </p:cNvSpPr>
          <p:nvPr>
            <p:ph sz="half" idx="1"/>
          </p:nvPr>
        </p:nvSpPr>
        <p:spPr/>
        <p:txBody>
          <a:bodyPr/>
          <a:lstStyle/>
          <a:p>
            <a:r>
              <a:rPr lang="en-CA" dirty="0"/>
              <a:t>These small marine animals, (individual organisms are called polyps), produce a hard skeleton made of calcium </a:t>
            </a:r>
            <a:r>
              <a:rPr lang="en-CA" dirty="0" smtClean="0"/>
              <a:t>carbonate, where do the get the Carbon?</a:t>
            </a:r>
            <a:endParaRPr lang="en-CA" dirty="0"/>
          </a:p>
        </p:txBody>
      </p:sp>
      <p:pic>
        <p:nvPicPr>
          <p:cNvPr id="7170" name="Picture 2" descr="https://thumbs.dreamstime.com/z/coral-anatomy-vector-diagram-structure-polyp-polyps-tend-to-live-colonies-form-building-blocks-reef-36203292.jpg"/>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8691"/>
          <a:stretch/>
        </p:blipFill>
        <p:spPr bwMode="auto">
          <a:xfrm>
            <a:off x="6534767" y="1737360"/>
            <a:ext cx="5431681" cy="41317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3"/>
          <a:srcRect l="18771" t="53158" r="46053" b="35146"/>
          <a:stretch/>
        </p:blipFill>
        <p:spPr>
          <a:xfrm>
            <a:off x="1276659" y="3203056"/>
            <a:ext cx="5078729" cy="949888"/>
          </a:xfrm>
          <a:prstGeom prst="rect">
            <a:avLst/>
          </a:prstGeom>
        </p:spPr>
      </p:pic>
      <p:pic>
        <p:nvPicPr>
          <p:cNvPr id="8" name="Picture 7"/>
          <p:cNvPicPr>
            <a:picLocks noChangeAspect="1"/>
          </p:cNvPicPr>
          <p:nvPr/>
        </p:nvPicPr>
        <p:blipFill rotWithShape="1">
          <a:blip r:embed="rId4"/>
          <a:srcRect l="27632" t="68596" r="43771" b="24854"/>
          <a:stretch/>
        </p:blipFill>
        <p:spPr>
          <a:xfrm>
            <a:off x="1305041" y="4836498"/>
            <a:ext cx="5229726" cy="673768"/>
          </a:xfrm>
          <a:prstGeom prst="rect">
            <a:avLst/>
          </a:prstGeom>
        </p:spPr>
      </p:pic>
      <p:cxnSp>
        <p:nvCxnSpPr>
          <p:cNvPr id="5" name="Straight Arrow Connector 4"/>
          <p:cNvCxnSpPr/>
          <p:nvPr/>
        </p:nvCxnSpPr>
        <p:spPr>
          <a:xfrm flipV="1">
            <a:off x="4469357" y="4553712"/>
            <a:ext cx="2065410" cy="4573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297497" y="5564719"/>
            <a:ext cx="1931811" cy="369332"/>
          </a:xfrm>
          <a:prstGeom prst="rect">
            <a:avLst/>
          </a:prstGeom>
          <a:noFill/>
        </p:spPr>
        <p:txBody>
          <a:bodyPr wrap="none" rtlCol="0">
            <a:spAutoFit/>
          </a:bodyPr>
          <a:lstStyle/>
          <a:p>
            <a:r>
              <a:rPr lang="en-CA" dirty="0" smtClean="0"/>
              <a:t>Calcium carbonate</a:t>
            </a:r>
            <a:endParaRPr lang="en-CA" dirty="0"/>
          </a:p>
        </p:txBody>
      </p:sp>
    </p:spTree>
    <p:extLst>
      <p:ext uri="{BB962C8B-B14F-4D97-AF65-F5344CB8AC3E}">
        <p14:creationId xmlns:p14="http://schemas.microsoft.com/office/powerpoint/2010/main" val="1046668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No </a:t>
            </a:r>
            <a:r>
              <a:rPr lang="en-CA" dirty="0"/>
              <a:t>polyps or </a:t>
            </a:r>
            <a:r>
              <a:rPr lang="en-CA" dirty="0" smtClean="0"/>
              <a:t>foraminifera = no Limestone</a:t>
            </a:r>
            <a:endParaRPr lang="en-CA" dirty="0"/>
          </a:p>
        </p:txBody>
      </p:sp>
      <p:pic>
        <p:nvPicPr>
          <p:cNvPr id="8194" name="Picture 2" descr="http://images.travelpod.com/tripwow/photos/ta-00bc-d3a8-16d1/cathedral-of-notre-dame-most-visited-tourist-sight-paris-france+1152_12919240571-tpfil02aw-16537.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096963" y="2005608"/>
            <a:ext cx="4938712" cy="370403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stonefinder.com/images/wonders/egypt_pyramid/4.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781800" y="2428875"/>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3565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a:hlinkClick r:id="rId2"/>
              </a:rPr>
              <a:t>https://</a:t>
            </a:r>
            <a:r>
              <a:rPr lang="en-CA" dirty="0" smtClean="0">
                <a:hlinkClick r:id="rId2"/>
              </a:rPr>
              <a:t>www.youtube.com/watch?v=QbVlScV3lLQ</a:t>
            </a:r>
            <a:endParaRPr lang="en-CA" dirty="0"/>
          </a:p>
        </p:txBody>
      </p:sp>
      <p:sp>
        <p:nvSpPr>
          <p:cNvPr id="3" name="Content Placeholder 2"/>
          <p:cNvSpPr>
            <a:spLocks noGrp="1"/>
          </p:cNvSpPr>
          <p:nvPr>
            <p:ph sz="half" idx="1"/>
          </p:nvPr>
        </p:nvSpPr>
        <p:spPr/>
        <p:txBody>
          <a:bodyPr>
            <a:normAutofit fontScale="77500" lnSpcReduction="20000"/>
          </a:bodyPr>
          <a:lstStyle/>
          <a:p>
            <a:endParaRPr lang="en-CA" dirty="0" smtClean="0"/>
          </a:p>
          <a:p>
            <a:r>
              <a:rPr lang="en-CA" sz="2600" dirty="0"/>
              <a:t>Both the polyps and </a:t>
            </a:r>
            <a:r>
              <a:rPr lang="en-CA" sz="2600" dirty="0" smtClean="0"/>
              <a:t>foraminifera generate the calcium carbonate that eventually, in time, under pressure, create limestone</a:t>
            </a:r>
          </a:p>
          <a:p>
            <a:endParaRPr lang="en-CA" sz="2600" dirty="0"/>
          </a:p>
          <a:p>
            <a:r>
              <a:rPr lang="en-CA" sz="2600" dirty="0" smtClean="0"/>
              <a:t>This process of taking carbon out of the atmosphere and “locking it up” as a long term storage is called </a:t>
            </a:r>
            <a:r>
              <a:rPr lang="en-CA" sz="2600" dirty="0" err="1" smtClean="0"/>
              <a:t>biosequestration</a:t>
            </a:r>
            <a:endParaRPr lang="en-CA" sz="2600" dirty="0" smtClean="0"/>
          </a:p>
          <a:p>
            <a:pPr marL="0" indent="0">
              <a:buNone/>
            </a:pPr>
            <a:endParaRPr lang="en-CA" sz="2600" dirty="0" smtClean="0"/>
          </a:p>
          <a:p>
            <a:r>
              <a:rPr lang="en-CA" sz="2600" dirty="0" smtClean="0"/>
              <a:t>We can create this same process of carbon capture called </a:t>
            </a:r>
            <a:r>
              <a:rPr lang="en-CA" sz="2600" b="1" dirty="0" smtClean="0"/>
              <a:t>carbon sequestration</a:t>
            </a:r>
            <a:r>
              <a:rPr lang="en-CA" sz="2600" dirty="0" smtClean="0"/>
              <a:t> but it is difficult and expensive at this time</a:t>
            </a:r>
            <a:endParaRPr lang="en-CA" sz="2600" dirty="0"/>
          </a:p>
          <a:p>
            <a:r>
              <a:rPr lang="en-CA" dirty="0" smtClean="0"/>
              <a:t> </a:t>
            </a:r>
            <a:endParaRPr lang="en-CA" dirty="0"/>
          </a:p>
        </p:txBody>
      </p:sp>
      <p:pic>
        <p:nvPicPr>
          <p:cNvPr id="10242" name="Picture 2" descr="http://www.nhm.ac.uk/natureplus/servlet/JiveServlet/showImage/38-2671-41954/Group_of_Foraminifera_A1_19-trans3-10x_blog.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218238" y="2211917"/>
            <a:ext cx="4937125" cy="3291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179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CA" dirty="0" smtClean="0"/>
              <a:t>Peat farming</a:t>
            </a:r>
            <a:endParaRPr lang="en-CA" dirty="0"/>
          </a:p>
        </p:txBody>
      </p:sp>
      <p:pic>
        <p:nvPicPr>
          <p:cNvPr id="13" name="Content Placeholder 1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5292903" y="1049064"/>
            <a:ext cx="5570689" cy="4178016"/>
          </a:xfrm>
        </p:spPr>
      </p:pic>
    </p:spTree>
    <p:extLst>
      <p:ext uri="{BB962C8B-B14F-4D97-AF65-F5344CB8AC3E}">
        <p14:creationId xmlns:p14="http://schemas.microsoft.com/office/powerpoint/2010/main" val="9940350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Peat (sustainable?)</a:t>
            </a:r>
            <a:endParaRPr lang="en-CA" dirty="0"/>
          </a:p>
        </p:txBody>
      </p:sp>
      <p:sp>
        <p:nvSpPr>
          <p:cNvPr id="6" name="Content Placeholder 5"/>
          <p:cNvSpPr>
            <a:spLocks noGrp="1"/>
          </p:cNvSpPr>
          <p:nvPr>
            <p:ph sz="half" idx="1"/>
          </p:nvPr>
        </p:nvSpPr>
        <p:spPr/>
        <p:txBody>
          <a:bodyPr>
            <a:normAutofit lnSpcReduction="10000"/>
          </a:bodyPr>
          <a:lstStyle/>
          <a:p>
            <a:r>
              <a:rPr lang="en-CA" dirty="0" smtClean="0"/>
              <a:t>A water logged soil locations (norther latitudes, amazon river basin, south east </a:t>
            </a:r>
            <a:r>
              <a:rPr lang="en-CA" dirty="0" err="1" smtClean="0"/>
              <a:t>asia</a:t>
            </a:r>
            <a:r>
              <a:rPr lang="en-CA" dirty="0" smtClean="0"/>
              <a:t>) </a:t>
            </a:r>
          </a:p>
          <a:p>
            <a:r>
              <a:rPr lang="en-CA" dirty="0" smtClean="0"/>
              <a:t>to be called peat at least 30%</a:t>
            </a:r>
            <a:endParaRPr lang="en-CA" dirty="0"/>
          </a:p>
          <a:p>
            <a:r>
              <a:rPr lang="en-CA" dirty="0" smtClean="0"/>
              <a:t>Soil layer that forms peat is called the </a:t>
            </a:r>
            <a:r>
              <a:rPr lang="en-CA" dirty="0" err="1" smtClean="0"/>
              <a:t>histosol</a:t>
            </a:r>
            <a:endParaRPr lang="en-CA" dirty="0" smtClean="0"/>
          </a:p>
          <a:p>
            <a:r>
              <a:rPr lang="en-CA" dirty="0" smtClean="0"/>
              <a:t>The water content depresses the oxygen out of the </a:t>
            </a:r>
            <a:r>
              <a:rPr lang="en-CA" dirty="0" err="1" smtClean="0"/>
              <a:t>histosol</a:t>
            </a:r>
            <a:r>
              <a:rPr lang="en-CA" dirty="0" smtClean="0"/>
              <a:t> and creates a </a:t>
            </a:r>
            <a:r>
              <a:rPr lang="en-CA" b="1" u="sng" dirty="0" smtClean="0"/>
              <a:t>anaerobic and high pH</a:t>
            </a:r>
            <a:r>
              <a:rPr lang="en-CA" dirty="0" smtClean="0"/>
              <a:t> environment</a:t>
            </a:r>
          </a:p>
          <a:p>
            <a:pPr marL="0" indent="0">
              <a:buNone/>
            </a:pPr>
            <a:r>
              <a:rPr lang="en-CA" dirty="0" smtClean="0"/>
              <a:t>Anaerobic and high pH conditions only allow some organisms grow which limits the breakdown of plant material</a:t>
            </a:r>
          </a:p>
          <a:p>
            <a:pPr marL="0" indent="0">
              <a:buNone/>
            </a:pPr>
            <a:r>
              <a:rPr lang="en-CA" dirty="0" smtClean="0"/>
              <a:t>In time it becomes a dense carbon rich fuel source</a:t>
            </a:r>
          </a:p>
          <a:p>
            <a:endParaRPr lang="en-CA" dirty="0"/>
          </a:p>
        </p:txBody>
      </p:sp>
      <p:pic>
        <p:nvPicPr>
          <p:cNvPr id="11266" name="Picture 2" descr="http://www.rookphoto.co.uk/wp-content/uploads/2014/07/Sh-134-2.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18238" y="2210742"/>
            <a:ext cx="4937125" cy="3293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259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Peat, Oil and Gas, where is it from?</a:t>
            </a:r>
            <a:endParaRPr lang="en-CA" dirty="0"/>
          </a:p>
        </p:txBody>
      </p:sp>
      <p:sp>
        <p:nvSpPr>
          <p:cNvPr id="5" name="Content Placeholder 4"/>
          <p:cNvSpPr>
            <a:spLocks noGrp="1"/>
          </p:cNvSpPr>
          <p:nvPr>
            <p:ph idx="1"/>
          </p:nvPr>
        </p:nvSpPr>
        <p:spPr/>
        <p:txBody>
          <a:bodyPr/>
          <a:lstStyle/>
          <a:p>
            <a:r>
              <a:rPr lang="en-CA" dirty="0" smtClean="0"/>
              <a:t>Under the right conditions peat can also be transformed into coal. Through lithification (?) </a:t>
            </a:r>
            <a:endParaRPr lang="en-CA" dirty="0"/>
          </a:p>
          <a:p>
            <a:r>
              <a:rPr lang="en-CA" dirty="0" smtClean="0"/>
              <a:t>In time, as sediments accumulate on top and compress the peat deeper and deeper they are exposed to great pressure and heat. This pressure and heat causes the transformation from peat to coal (sediment to rock)</a:t>
            </a:r>
          </a:p>
          <a:p>
            <a:r>
              <a:rPr lang="en-CA" dirty="0" smtClean="0"/>
              <a:t>The carbon in the peat undergoes transformation to form energy rich long chains of carbon and hydrogen. It is this energy in the C-H bonds that is used when burned. </a:t>
            </a:r>
          </a:p>
          <a:p>
            <a:endParaRPr lang="en-CA" dirty="0"/>
          </a:p>
        </p:txBody>
      </p:sp>
      <p:pic>
        <p:nvPicPr>
          <p:cNvPr id="6" name="Picture 5"/>
          <p:cNvPicPr>
            <a:picLocks noChangeAspect="1"/>
          </p:cNvPicPr>
          <p:nvPr/>
        </p:nvPicPr>
        <p:blipFill rotWithShape="1">
          <a:blip r:embed="rId2"/>
          <a:srcRect l="46344" t="56238" r="6075" b="21397"/>
          <a:stretch/>
        </p:blipFill>
        <p:spPr>
          <a:xfrm>
            <a:off x="1097280" y="4140526"/>
            <a:ext cx="6118345" cy="1617732"/>
          </a:xfrm>
          <a:prstGeom prst="rect">
            <a:avLst/>
          </a:prstGeom>
        </p:spPr>
      </p:pic>
    </p:spTree>
    <p:extLst>
      <p:ext uri="{BB962C8B-B14F-4D97-AF65-F5344CB8AC3E}">
        <p14:creationId xmlns:p14="http://schemas.microsoft.com/office/powerpoint/2010/main" val="18173673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More Methane in the carbon cycle</a:t>
            </a:r>
            <a:endParaRPr lang="en-CA" dirty="0"/>
          </a:p>
        </p:txBody>
      </p:sp>
      <p:sp>
        <p:nvSpPr>
          <p:cNvPr id="3" name="Content Placeholder 2"/>
          <p:cNvSpPr>
            <a:spLocks noGrp="1"/>
          </p:cNvSpPr>
          <p:nvPr>
            <p:ph idx="1"/>
          </p:nvPr>
        </p:nvSpPr>
        <p:spPr/>
        <p:txBody>
          <a:bodyPr/>
          <a:lstStyle/>
          <a:p>
            <a:r>
              <a:rPr lang="en-CA" dirty="0" smtClean="0"/>
              <a:t>Methanogens (</a:t>
            </a:r>
            <a:r>
              <a:rPr lang="en-CA" dirty="0" err="1" smtClean="0"/>
              <a:t>archaeans</a:t>
            </a:r>
            <a:r>
              <a:rPr lang="en-CA" dirty="0" smtClean="0"/>
              <a:t>): anaerobic conditions, produce methane when the break down nutrients  </a:t>
            </a:r>
            <a:endParaRPr lang="en-CA" dirty="0" smtClean="0"/>
          </a:p>
          <a:p>
            <a:pPr marL="0" indent="0">
              <a:buNone/>
            </a:pPr>
            <a:endParaRPr lang="en-CA" dirty="0"/>
          </a:p>
        </p:txBody>
      </p:sp>
      <p:pic>
        <p:nvPicPr>
          <p:cNvPr id="5122" name="Picture 2" descr="https://www.sciencenews.org/sites/default/files/sn-2015/112815_cow_digestion_730_fre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6968" y="2267874"/>
            <a:ext cx="4834276" cy="336412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3"/>
          <a:srcRect l="10813" t="53090" r="51382" b="7018"/>
          <a:stretch/>
        </p:blipFill>
        <p:spPr>
          <a:xfrm>
            <a:off x="840533" y="3036433"/>
            <a:ext cx="4571999" cy="2713703"/>
          </a:xfrm>
          <a:prstGeom prst="rect">
            <a:avLst/>
          </a:prstGeom>
        </p:spPr>
      </p:pic>
    </p:spTree>
    <p:extLst>
      <p:ext uri="{BB962C8B-B14F-4D97-AF65-F5344CB8AC3E}">
        <p14:creationId xmlns:p14="http://schemas.microsoft.com/office/powerpoint/2010/main" val="31989641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Carbon cycling</a:t>
            </a:r>
            <a:endParaRPr lang="en-CA" dirty="0"/>
          </a:p>
        </p:txBody>
      </p:sp>
      <p:sp>
        <p:nvSpPr>
          <p:cNvPr id="3" name="Subtitle 2"/>
          <p:cNvSpPr>
            <a:spLocks noGrp="1"/>
          </p:cNvSpPr>
          <p:nvPr>
            <p:ph type="subTitle" idx="1"/>
          </p:nvPr>
        </p:nvSpPr>
        <p:spPr/>
        <p:txBody>
          <a:bodyPr/>
          <a:lstStyle/>
          <a:p>
            <a:r>
              <a:rPr lang="en-CA" dirty="0" smtClean="0"/>
              <a:t>Read </a:t>
            </a:r>
            <a:r>
              <a:rPr lang="en-CA" dirty="0" err="1" smtClean="0"/>
              <a:t>read</a:t>
            </a:r>
            <a:r>
              <a:rPr lang="en-CA" dirty="0" smtClean="0"/>
              <a:t> </a:t>
            </a:r>
            <a:r>
              <a:rPr lang="en-CA" dirty="0" err="1" smtClean="0"/>
              <a:t>read</a:t>
            </a:r>
            <a:r>
              <a:rPr lang="en-CA" dirty="0" smtClean="0"/>
              <a:t>, reduce </a:t>
            </a:r>
            <a:r>
              <a:rPr lang="en-CA" dirty="0" err="1" smtClean="0"/>
              <a:t>reduce</a:t>
            </a:r>
            <a:r>
              <a:rPr lang="en-CA" dirty="0" smtClean="0"/>
              <a:t> </a:t>
            </a:r>
            <a:r>
              <a:rPr lang="en-CA" dirty="0" err="1" smtClean="0"/>
              <a:t>reduce</a:t>
            </a:r>
            <a:r>
              <a:rPr lang="en-CA" dirty="0" smtClean="0"/>
              <a:t>, draw </a:t>
            </a:r>
            <a:r>
              <a:rPr lang="en-CA" dirty="0" err="1" smtClean="0"/>
              <a:t>draw</a:t>
            </a:r>
            <a:r>
              <a:rPr lang="en-CA" dirty="0" smtClean="0"/>
              <a:t> </a:t>
            </a:r>
            <a:r>
              <a:rPr lang="en-CA" dirty="0" err="1" smtClean="0"/>
              <a:t>draw</a:t>
            </a:r>
            <a:endParaRPr lang="en-CA" dirty="0"/>
          </a:p>
        </p:txBody>
      </p:sp>
    </p:spTree>
    <p:extLst>
      <p:ext uri="{BB962C8B-B14F-4D97-AF65-F5344CB8AC3E}">
        <p14:creationId xmlns:p14="http://schemas.microsoft.com/office/powerpoint/2010/main" val="24051641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Draw </a:t>
            </a:r>
            <a:r>
              <a:rPr lang="en-CA" dirty="0" err="1" smtClean="0"/>
              <a:t>Draw</a:t>
            </a:r>
            <a:r>
              <a:rPr lang="en-CA" dirty="0" smtClean="0"/>
              <a:t> </a:t>
            </a:r>
            <a:r>
              <a:rPr lang="en-CA" dirty="0" err="1" smtClean="0"/>
              <a:t>Draw</a:t>
            </a:r>
            <a:endParaRPr lang="en-CA" dirty="0"/>
          </a:p>
        </p:txBody>
      </p:sp>
      <p:pic>
        <p:nvPicPr>
          <p:cNvPr id="4" name="Content Placeholder 3"/>
          <p:cNvPicPr>
            <a:picLocks noGrp="1" noChangeAspect="1"/>
          </p:cNvPicPr>
          <p:nvPr>
            <p:ph idx="1"/>
          </p:nvPr>
        </p:nvPicPr>
        <p:blipFill rotWithShape="1">
          <a:blip r:embed="rId2"/>
          <a:srcRect l="30316" t="58212" r="12916" b="21100"/>
          <a:stretch/>
        </p:blipFill>
        <p:spPr>
          <a:xfrm>
            <a:off x="1375016" y="2779776"/>
            <a:ext cx="9502927" cy="1947672"/>
          </a:xfrm>
          <a:prstGeom prst="rect">
            <a:avLst/>
          </a:prstGeom>
        </p:spPr>
      </p:pic>
    </p:spTree>
    <p:extLst>
      <p:ext uri="{BB962C8B-B14F-4D97-AF65-F5344CB8AC3E}">
        <p14:creationId xmlns:p14="http://schemas.microsoft.com/office/powerpoint/2010/main" val="12560945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Biogas generator</a:t>
            </a:r>
            <a:endParaRPr lang="en-CA" dirty="0"/>
          </a:p>
        </p:txBody>
      </p:sp>
      <p:pic>
        <p:nvPicPr>
          <p:cNvPr id="4" name="Content Placeholder 3"/>
          <p:cNvPicPr>
            <a:picLocks noGrp="1" noChangeAspect="1"/>
          </p:cNvPicPr>
          <p:nvPr>
            <p:ph idx="1"/>
          </p:nvPr>
        </p:nvPicPr>
        <p:blipFill rotWithShape="1">
          <a:blip r:embed="rId2"/>
          <a:srcRect l="12797" t="22070" r="29154" b="7010"/>
          <a:stretch/>
        </p:blipFill>
        <p:spPr>
          <a:xfrm>
            <a:off x="2713570" y="1655064"/>
            <a:ext cx="6825820" cy="4690872"/>
          </a:xfrm>
          <a:prstGeom prst="rect">
            <a:avLst/>
          </a:prstGeom>
        </p:spPr>
      </p:pic>
    </p:spTree>
    <p:extLst>
      <p:ext uri="{BB962C8B-B14F-4D97-AF65-F5344CB8AC3E}">
        <p14:creationId xmlns:p14="http://schemas.microsoft.com/office/powerpoint/2010/main" val="20520914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pic>
        <p:nvPicPr>
          <p:cNvPr id="1026" name="Picture 2" descr="http://www.bbc.co.uk/staticarchive/d1fc03f39806642998b1bd6ea1dda2c8e2e2b674.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95144" y="195003"/>
            <a:ext cx="6172200" cy="5900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66054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Biofuels</a:t>
            </a:r>
            <a:endParaRPr lang="en-CA" dirty="0"/>
          </a:p>
        </p:txBody>
      </p:sp>
      <p:sp>
        <p:nvSpPr>
          <p:cNvPr id="3" name="Content Placeholder 2"/>
          <p:cNvSpPr>
            <a:spLocks noGrp="1"/>
          </p:cNvSpPr>
          <p:nvPr>
            <p:ph idx="1"/>
          </p:nvPr>
        </p:nvSpPr>
        <p:spPr/>
        <p:txBody>
          <a:bodyPr/>
          <a:lstStyle/>
          <a:p>
            <a:r>
              <a:rPr lang="en-CA" dirty="0" smtClean="0"/>
              <a:t>Ethanol, biodiesel (fats and oils from pants and animals)</a:t>
            </a:r>
            <a:endParaRPr lang="en-CA" dirty="0"/>
          </a:p>
        </p:txBody>
      </p:sp>
    </p:spTree>
    <p:extLst>
      <p:ext uri="{BB962C8B-B14F-4D97-AF65-F5344CB8AC3E}">
        <p14:creationId xmlns:p14="http://schemas.microsoft.com/office/powerpoint/2010/main" val="1349288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How is carbon cycled?</a:t>
            </a:r>
            <a:endParaRPr lang="en-CA" dirty="0"/>
          </a:p>
        </p:txBody>
      </p:sp>
      <p:sp>
        <p:nvSpPr>
          <p:cNvPr id="3" name="Content Placeholder 2"/>
          <p:cNvSpPr>
            <a:spLocks noGrp="1"/>
          </p:cNvSpPr>
          <p:nvPr>
            <p:ph idx="1"/>
          </p:nvPr>
        </p:nvSpPr>
        <p:spPr/>
        <p:txBody>
          <a:bodyPr/>
          <a:lstStyle/>
          <a:p>
            <a:r>
              <a:rPr lang="en-US" altLang="en-US" sz="2800" dirty="0"/>
              <a:t>Chains of carbon atoms form the framework of all organic molecules, the building blocks of life </a:t>
            </a:r>
          </a:p>
          <a:p>
            <a:endParaRPr lang="en-CA" dirty="0" smtClean="0"/>
          </a:p>
          <a:p>
            <a:endParaRPr lang="en-CA" dirty="0"/>
          </a:p>
        </p:txBody>
      </p:sp>
    </p:spTree>
    <p:extLst>
      <p:ext uri="{BB962C8B-B14F-4D97-AF65-F5344CB8AC3E}">
        <p14:creationId xmlns:p14="http://schemas.microsoft.com/office/powerpoint/2010/main" val="32626510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26666" t="18382" r="10001" b="13314"/>
          <a:stretch/>
        </p:blipFill>
        <p:spPr>
          <a:xfrm>
            <a:off x="1670786" y="556180"/>
            <a:ext cx="9519778" cy="5775157"/>
          </a:xfrm>
          <a:prstGeom prst="rect">
            <a:avLst/>
          </a:prstGeom>
        </p:spPr>
      </p:pic>
    </p:spTree>
    <p:extLst>
      <p:ext uri="{BB962C8B-B14F-4D97-AF65-F5344CB8AC3E}">
        <p14:creationId xmlns:p14="http://schemas.microsoft.com/office/powerpoint/2010/main" val="38827837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400" dirty="0" smtClean="0"/>
              <a:t>The big C (carbon) what does it do for us?</a:t>
            </a:r>
            <a:endParaRPr lang="en-CA" sz="4400" dirty="0"/>
          </a:p>
        </p:txBody>
      </p:sp>
      <p:pic>
        <p:nvPicPr>
          <p:cNvPr id="4" name="Picture 2" descr="Image result for photosynthesis equatio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96963" y="2476757"/>
            <a:ext cx="10058400" cy="276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2421466" y="2574374"/>
            <a:ext cx="313268" cy="990092"/>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sp>
        <p:nvSpPr>
          <p:cNvPr id="8" name="TextBox 7"/>
          <p:cNvSpPr txBox="1"/>
          <p:nvPr/>
        </p:nvSpPr>
        <p:spPr>
          <a:xfrm>
            <a:off x="1752020" y="2174264"/>
            <a:ext cx="2871427" cy="400110"/>
          </a:xfrm>
          <a:prstGeom prst="rect">
            <a:avLst/>
          </a:prstGeom>
          <a:noFill/>
        </p:spPr>
        <p:txBody>
          <a:bodyPr wrap="none" rtlCol="0">
            <a:spAutoFit/>
          </a:bodyPr>
          <a:lstStyle/>
          <a:p>
            <a:r>
              <a:rPr lang="en-CA" sz="2000" b="1" dirty="0" smtClean="0"/>
              <a:t>UNUSABLE C at this point</a:t>
            </a:r>
            <a:endParaRPr lang="en-CA" sz="2000" b="1" dirty="0"/>
          </a:p>
        </p:txBody>
      </p:sp>
      <p:cxnSp>
        <p:nvCxnSpPr>
          <p:cNvPr id="12" name="Straight Arrow Connector 11"/>
          <p:cNvCxnSpPr/>
          <p:nvPr/>
        </p:nvCxnSpPr>
        <p:spPr>
          <a:xfrm flipH="1">
            <a:off x="8221133" y="2717800"/>
            <a:ext cx="323236" cy="84666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359638" y="2138434"/>
            <a:ext cx="1063112" cy="369332"/>
          </a:xfrm>
          <a:prstGeom prst="rect">
            <a:avLst/>
          </a:prstGeom>
          <a:noFill/>
        </p:spPr>
        <p:txBody>
          <a:bodyPr wrap="none" rtlCol="0">
            <a:spAutoFit/>
          </a:bodyPr>
          <a:lstStyle/>
          <a:p>
            <a:r>
              <a:rPr lang="en-CA" b="1" dirty="0" smtClean="0"/>
              <a:t>Usable C </a:t>
            </a:r>
            <a:endParaRPr lang="en-CA" b="1" dirty="0"/>
          </a:p>
        </p:txBody>
      </p:sp>
    </p:spTree>
    <p:extLst>
      <p:ext uri="{BB962C8B-B14F-4D97-AF65-F5344CB8AC3E}">
        <p14:creationId xmlns:p14="http://schemas.microsoft.com/office/powerpoint/2010/main" val="24080511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Long chain for starch, tubers or seeds</a:t>
            </a:r>
            <a:endParaRPr lang="en-CA" dirty="0"/>
          </a:p>
        </p:txBody>
      </p:sp>
      <p:pic>
        <p:nvPicPr>
          <p:cNvPr id="1026" name="Picture 2" descr="https://kel-tay-lii.wikispaces.com/file/view/liner_glucose_galactose_and_fructose.jpg/296693972/314x214/liner_glucose_galactose_and_fructos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17333" y="1875173"/>
            <a:ext cx="5672667" cy="3866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1706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Cellulose, lipids and proteins</a:t>
            </a:r>
            <a:endParaRPr lang="en-CA" dirty="0"/>
          </a:p>
        </p:txBody>
      </p:sp>
      <p:pic>
        <p:nvPicPr>
          <p:cNvPr id="4098" name="Picture 2" descr="https://myorganicchemistry.wikispaces.com/file/view/structureofcellulose.gif/146911585/756x258/structureofcellulos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375" y="2165146"/>
            <a:ext cx="3705225" cy="126448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www.scienceclarified.com/images/uesc_03_img0121.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240897" y="3857414"/>
            <a:ext cx="3652837" cy="195208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precisionnutrition.com/wordpress/wp-content/uploads/2009/11/saturated-unsaturated-fats-molecular-config.jp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8028628" y="2031648"/>
            <a:ext cx="3716867" cy="365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1465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                                         and proteins</a:t>
            </a:r>
            <a:endParaRPr lang="en-CA" dirty="0"/>
          </a:p>
        </p:txBody>
      </p:sp>
      <p:pic>
        <p:nvPicPr>
          <p:cNvPr id="4098" name="Picture 2" descr="https://myorganicchemistry.wikispaces.com/file/view/structureofcellulose.gif/146911585/756x258/structureofcellulos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375" y="2165146"/>
            <a:ext cx="3705225" cy="126448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p:txBody>
          <a:bodyPr/>
          <a:lstStyle/>
          <a:p>
            <a:endParaRPr lang="en-CA"/>
          </a:p>
        </p:txBody>
      </p:sp>
      <p:pic>
        <p:nvPicPr>
          <p:cNvPr id="8" name="Picture 8" descr="http://alltaskstraducoes.com.br/vdisk/29/20-essential-amino-acids-structure-i10.JP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19533" y="645062"/>
            <a:ext cx="6164907" cy="5384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0182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Carbon in water equations</a:t>
            </a:r>
            <a:endParaRPr lang="en-CA" dirty="0"/>
          </a:p>
        </p:txBody>
      </p:sp>
      <p:pic>
        <p:nvPicPr>
          <p:cNvPr id="4" name="Content Placeholder 6"/>
          <p:cNvPicPr>
            <a:picLocks noGrp="1" noChangeAspect="1"/>
          </p:cNvPicPr>
          <p:nvPr>
            <p:ph idx="1"/>
          </p:nvPr>
        </p:nvPicPr>
        <p:blipFill rotWithShape="1">
          <a:blip r:embed="rId2"/>
          <a:srcRect l="61741" t="46050" r="4497" b="14617"/>
          <a:stretch/>
        </p:blipFill>
        <p:spPr>
          <a:xfrm>
            <a:off x="3056866" y="1846263"/>
            <a:ext cx="6138594" cy="4022725"/>
          </a:xfrm>
          <a:prstGeom prst="rect">
            <a:avLst/>
          </a:prstGeom>
        </p:spPr>
      </p:pic>
    </p:spTree>
    <p:extLst>
      <p:ext uri="{BB962C8B-B14F-4D97-AF65-F5344CB8AC3E}">
        <p14:creationId xmlns:p14="http://schemas.microsoft.com/office/powerpoint/2010/main" val="192379071"/>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3068</TotalTime>
  <Words>522</Words>
  <Application>Microsoft Office PowerPoint</Application>
  <PresentationFormat>Widescreen</PresentationFormat>
  <Paragraphs>57</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Retrospect</vt:lpstr>
      <vt:lpstr>Antibacterial resistance</vt:lpstr>
      <vt:lpstr>Carbon cycling</vt:lpstr>
      <vt:lpstr>How is carbon cycled?</vt:lpstr>
      <vt:lpstr>PowerPoint Presentation</vt:lpstr>
      <vt:lpstr>The big C (carbon) what does it do for us?</vt:lpstr>
      <vt:lpstr>Long chain for starch, tubers or seeds</vt:lpstr>
      <vt:lpstr>Cellulose, lipids and proteins</vt:lpstr>
      <vt:lpstr>                                         and proteins</vt:lpstr>
      <vt:lpstr>Carbon in water equations</vt:lpstr>
      <vt:lpstr>Carbon in water</vt:lpstr>
      <vt:lpstr>In aquatic ecosystems carbon is present as dissolved carbon dioxide, hydrogen carbonate ions and calcium carbonate</vt:lpstr>
      <vt:lpstr>Polyps: reef makers</vt:lpstr>
      <vt:lpstr>Polyps: reef makers</vt:lpstr>
      <vt:lpstr>No polyps or foraminifera = no Limestone</vt:lpstr>
      <vt:lpstr>https://www.youtube.com/watch?v=QbVlScV3lLQ</vt:lpstr>
      <vt:lpstr>Peat farming</vt:lpstr>
      <vt:lpstr>Peat (sustainable?)</vt:lpstr>
      <vt:lpstr>Peat, Oil and Gas, where is it from?</vt:lpstr>
      <vt:lpstr>More Methane in the carbon cycle</vt:lpstr>
      <vt:lpstr>Draw Draw Draw</vt:lpstr>
      <vt:lpstr>Biogas generator</vt:lpstr>
      <vt:lpstr>PowerPoint Presentation</vt:lpstr>
      <vt:lpstr>Biofuels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Antibacterial resistance</dc:title>
  <dc:creator>Sean</dc:creator>
  <cp:lastModifiedBy>Sean</cp:lastModifiedBy>
  <cp:revision>28</cp:revision>
  <dcterms:created xsi:type="dcterms:W3CDTF">2016-09-20T01:56:50Z</dcterms:created>
  <dcterms:modified xsi:type="dcterms:W3CDTF">2016-09-22T21:04:30Z</dcterms:modified>
</cp:coreProperties>
</file>